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2.svg" ContentType="image/svg+xml"/>
  <Override PartName="/ppt/media/image6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3" r:id="rId13"/>
    <p:sldId id="266" r:id="rId14"/>
    <p:sldId id="267" r:id="rId15"/>
    <p:sldId id="268" r:id="rId16"/>
    <p:sldId id="269" r:id="rId17"/>
    <p:sldId id="270" r:id="rId18"/>
    <p:sldId id="271" r:id="rId19"/>
  </p:sldIdLst>
  <p:sldSz cx="18288000" cy="10287000"/>
  <p:notesSz cx="6858000" cy="9144000"/>
  <p:embeddedFontLst>
    <p:embeddedFont>
      <p:font typeface="Iran Nastaliq" panose="02020505000000020003"/>
      <p:regular r:id="rId23"/>
    </p:embeddedFont>
    <p:embeddedFont>
      <p:font typeface="Times New Roman Bold" panose="02030802070405020303"/>
      <p:bold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5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6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7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8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9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3" Type="http://schemas.openxmlformats.org/officeDocument/2006/relationships/image" Target="../media/image4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31172" y="3468892"/>
            <a:ext cx="10872212" cy="5073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495"/>
              </a:lnSpc>
            </a:pPr>
            <a:r>
              <a:rPr lang="en-US" sz="14640">
                <a:solidFill>
                  <a:srgbClr val="445710"/>
                </a:solidFill>
                <a:latin typeface="Iran Nastaliq" panose="02020505000000020003"/>
                <a:ea typeface="Iran Nastaliq" panose="02020505000000020003"/>
                <a:cs typeface="Iran Nastaliq" panose="02020505000000020003"/>
                <a:sym typeface="Iran Nastaliq" panose="02020505000000020003"/>
              </a:rPr>
              <a:t>ALU Verification </a:t>
            </a:r>
            <a:r>
              <a:rPr lang="en-US" sz="14640">
                <a:solidFill>
                  <a:srgbClr val="445710"/>
                </a:solidFill>
                <a:latin typeface="Iran Nastaliq" panose="02020505000000020003"/>
                <a:ea typeface="Iran Nastaliq" panose="02020505000000020003"/>
                <a:cs typeface="Iran Nastaliq" panose="02020505000000020003"/>
                <a:sym typeface="Iran Nastaliq" panose="02020505000000020003"/>
              </a:rPr>
              <a:t>with SV</a:t>
            </a:r>
            <a:endParaRPr lang="en-US" sz="14640">
              <a:solidFill>
                <a:srgbClr val="445710"/>
              </a:solidFill>
              <a:latin typeface="Iran Nastaliq" panose="02020505000000020003"/>
              <a:ea typeface="Iran Nastaliq" panose="02020505000000020003"/>
              <a:cs typeface="Iran Nastaliq" panose="02020505000000020003"/>
              <a:sym typeface="Iran Nastaliq" panose="02020505000000020003"/>
            </a:endParaRPr>
          </a:p>
          <a:p>
            <a:pPr algn="ctr">
              <a:lnSpc>
                <a:spcPts val="19795"/>
              </a:lnSpc>
            </a:pPr>
          </a:p>
        </p:txBody>
      </p:sp>
      <p:sp>
        <p:nvSpPr>
          <p:cNvPr id="3" name="TextBox 3"/>
          <p:cNvSpPr txBox="1"/>
          <p:nvPr/>
        </p:nvSpPr>
        <p:spPr>
          <a:xfrm>
            <a:off x="990600" y="5528310"/>
            <a:ext cx="13936980" cy="24771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Eng / Mohamed Adel Metwalley</a:t>
            </a:r>
            <a:endParaRPr lang="en-US" sz="4600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  <a:p>
            <a:pPr algn="ctr">
              <a:lnSpc>
                <a:spcPts val="6440"/>
              </a:lnSpc>
            </a:pPr>
            <a:r>
              <a:rPr lang="en-US" sz="4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 MyDirectory:/home/svgpdv25moadel/ALU_SV</a:t>
            </a:r>
            <a:endParaRPr lang="en-US" sz="4600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  <a:p>
            <a:pPr algn="ctr">
              <a:lnSpc>
                <a:spcPts val="644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53332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-228600" y="38100"/>
            <a:ext cx="10212070" cy="163766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8</a:t>
            </a:r>
            <a:r>
              <a:rPr lang="en-US" sz="7600" b="1">
                <a:solidFill>
                  <a:srgbClr val="445710"/>
                </a:solidFill>
                <a:latin typeface="29LT Azer Medium" panose="00000500000000000000"/>
                <a:ea typeface="29LT Azer Medium" panose="00000500000000000000"/>
                <a:cs typeface="29LT Azer Medium" panose="00000500000000000000"/>
                <a:sym typeface="29LT Azer Medium" panose="00000500000000000000"/>
              </a:rPr>
              <a:t>.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Coverage Collector</a:t>
            </a: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rcRect l="17188" t="6481" r="51563" b="7407"/>
          <a:stretch>
            <a:fillRect/>
          </a:stretch>
        </p:blipFill>
        <p:spPr>
          <a:xfrm>
            <a:off x="990600" y="1675765"/>
            <a:ext cx="5159375" cy="799719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rcRect l="17188" t="33333" r="51563" b="34259"/>
          <a:stretch>
            <a:fillRect/>
          </a:stretch>
        </p:blipFill>
        <p:spPr>
          <a:xfrm>
            <a:off x="8001000" y="2095500"/>
            <a:ext cx="7975600" cy="685419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0" y="344569"/>
            <a:ext cx="6269547" cy="2728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9</a:t>
            </a:r>
            <a:r>
              <a:rPr lang="en-US" sz="7600" b="1">
                <a:solidFill>
                  <a:srgbClr val="445710"/>
                </a:solidFill>
                <a:latin typeface="29LT Azer Medium" panose="00000500000000000000"/>
                <a:ea typeface="29LT Azer Medium" panose="00000500000000000000"/>
                <a:cs typeface="29LT Azer Medium" panose="00000500000000000000"/>
                <a:sym typeface="29LT Azer Medium" panose="00000500000000000000"/>
              </a:rPr>
              <a:t>.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Environment</a:t>
            </a: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rcRect l="17188" t="6481" r="49479" b="21296"/>
          <a:stretch>
            <a:fillRect/>
          </a:stretch>
        </p:blipFill>
        <p:spPr>
          <a:xfrm>
            <a:off x="685800" y="1790700"/>
            <a:ext cx="6062345" cy="73882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rcRect l="16667" t="16667" r="55729" b="32407"/>
          <a:stretch>
            <a:fillRect/>
          </a:stretch>
        </p:blipFill>
        <p:spPr>
          <a:xfrm>
            <a:off x="7696200" y="1790700"/>
            <a:ext cx="7143115" cy="74123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447800" y="2552700"/>
            <a:ext cx="2211070" cy="40259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4760"/>
              </a:lnSpc>
            </a:pPr>
            <a:r>
              <a:rPr lang="en-US" altLang="ar-EG" sz="3400" b="1">
                <a:solidFill>
                  <a:srgbClr val="445710"/>
                </a:solidFill>
                <a:latin typeface="29LT Azer" panose="00000500000000000000"/>
                <a:ea typeface="29LT Azer" panose="00000500000000000000"/>
                <a:cs typeface="29LT Azer" panose="00000500000000000000"/>
                <a:sym typeface="29LT Azer" panose="00000500000000000000"/>
                <a:rtl val="1"/>
              </a:rPr>
              <a:t>normal_test</a:t>
            </a:r>
            <a:endParaRPr lang="en-US" altLang="ar-EG" sz="3400" b="1">
              <a:solidFill>
                <a:srgbClr val="445710"/>
              </a:solidFill>
              <a:latin typeface="29LT Azer" panose="00000500000000000000"/>
              <a:ea typeface="29LT Azer" panose="00000500000000000000"/>
              <a:cs typeface="29LT Azer" panose="00000500000000000000"/>
              <a:sym typeface="29LT Azer" panose="00000500000000000000"/>
              <a:rtl val="1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-1231556" y="175532"/>
            <a:ext cx="6269547" cy="2728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10</a:t>
            </a:r>
            <a:r>
              <a:rPr lang="en-US" sz="7600" b="1">
                <a:solidFill>
                  <a:srgbClr val="445710"/>
                </a:solidFill>
                <a:latin typeface="29LT Azer Medium" panose="00000500000000000000"/>
                <a:ea typeface="29LT Azer Medium" panose="00000500000000000000"/>
                <a:cs typeface="29LT Azer Medium" panose="00000500000000000000"/>
                <a:sym typeface="29LT Azer Medium" panose="00000500000000000000"/>
              </a:rPr>
              <a:t>.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Test</a:t>
            </a: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rcRect l="17188" t="6481" r="51563" b="6481"/>
          <a:stretch>
            <a:fillRect/>
          </a:stretch>
        </p:blipFill>
        <p:spPr>
          <a:xfrm>
            <a:off x="5715000" y="2324100"/>
            <a:ext cx="4572000" cy="7162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rcRect l="16667" t="6481" r="52083" b="23148"/>
          <a:stretch>
            <a:fillRect/>
          </a:stretch>
        </p:blipFill>
        <p:spPr>
          <a:xfrm>
            <a:off x="11201400" y="3009900"/>
            <a:ext cx="4572000" cy="5791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rcRect l="16667" t="6481" r="49479" b="68519"/>
          <a:stretch>
            <a:fillRect/>
          </a:stretch>
        </p:blipFill>
        <p:spPr>
          <a:xfrm>
            <a:off x="304800" y="3196590"/>
            <a:ext cx="4953000" cy="2614295"/>
          </a:xfrm>
          <a:prstGeom prst="rect">
            <a:avLst/>
          </a:prstGeom>
        </p:spPr>
      </p:pic>
      <p:sp>
        <p:nvSpPr>
          <p:cNvPr id="12" name="TextBox 6"/>
          <p:cNvSpPr txBox="1"/>
          <p:nvPr/>
        </p:nvSpPr>
        <p:spPr>
          <a:xfrm>
            <a:off x="6552948" y="1714182"/>
            <a:ext cx="2194560" cy="610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algn="ctr">
              <a:lnSpc>
                <a:spcPts val="4760"/>
              </a:lnSpc>
            </a:pPr>
            <a:r>
              <a:rPr lang="en-US" altLang="ar-EG" sz="3400" b="1">
                <a:solidFill>
                  <a:srgbClr val="445710"/>
                </a:solidFill>
                <a:latin typeface="29LT Azer" panose="00000500000000000000"/>
                <a:ea typeface="29LT Azer" panose="00000500000000000000"/>
                <a:cs typeface="29LT Azer" panose="00000500000000000000"/>
                <a:sym typeface="29LT Azer" panose="00000500000000000000"/>
                <a:rtl val="1"/>
              </a:rPr>
              <a:t>Direct_test</a:t>
            </a:r>
            <a:endParaRPr lang="en-US" altLang="ar-EG" sz="3400" b="1">
              <a:solidFill>
                <a:srgbClr val="445710"/>
              </a:solidFill>
              <a:latin typeface="29LT Azer" panose="00000500000000000000"/>
              <a:ea typeface="29LT Azer" panose="00000500000000000000"/>
              <a:cs typeface="29LT Azer" panose="00000500000000000000"/>
              <a:sym typeface="29LT Azer" panose="00000500000000000000"/>
              <a:rtl val="1"/>
            </a:endParaRPr>
          </a:p>
        </p:txBody>
      </p:sp>
      <p:sp>
        <p:nvSpPr>
          <p:cNvPr id="13" name="TextBox 6"/>
          <p:cNvSpPr txBox="1"/>
          <p:nvPr/>
        </p:nvSpPr>
        <p:spPr>
          <a:xfrm>
            <a:off x="11734800" y="2400300"/>
            <a:ext cx="2294890" cy="6102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altLang="ar-EG" sz="3400" b="1">
                <a:solidFill>
                  <a:srgbClr val="445710"/>
                </a:solidFill>
                <a:latin typeface="29LT Azer" panose="00000500000000000000"/>
                <a:ea typeface="29LT Azer" panose="00000500000000000000"/>
                <a:cs typeface="29LT Azer" panose="00000500000000000000"/>
                <a:sym typeface="29LT Azer" panose="00000500000000000000"/>
                <a:rtl val="1"/>
              </a:rPr>
              <a:t>bad_test</a:t>
            </a:r>
            <a:endParaRPr lang="en-US" altLang="ar-EG" sz="3400" b="1">
              <a:solidFill>
                <a:srgbClr val="445710"/>
              </a:solidFill>
              <a:latin typeface="29LT Azer" panose="00000500000000000000"/>
              <a:ea typeface="29LT Azer" panose="00000500000000000000"/>
              <a:cs typeface="29LT Azer" panose="00000500000000000000"/>
              <a:sym typeface="29LT Azer" panose="00000500000000000000"/>
              <a:rtl val="1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-1528610" y="190324"/>
            <a:ext cx="9730009" cy="2506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75"/>
              </a:lnSpc>
            </a:pPr>
            <a:r>
              <a:rPr lang="en-US" sz="698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11</a:t>
            </a:r>
            <a:r>
              <a:rPr lang="en-US" sz="6980" b="1">
                <a:solidFill>
                  <a:srgbClr val="445710"/>
                </a:solidFill>
                <a:latin typeface="29LT Azer Medium" panose="00000500000000000000"/>
                <a:ea typeface="29LT Azer Medium" panose="00000500000000000000"/>
                <a:cs typeface="29LT Azer Medium" panose="00000500000000000000"/>
                <a:sym typeface="29LT Azer Medium" panose="00000500000000000000"/>
              </a:rPr>
              <a:t>.</a:t>
            </a:r>
            <a:r>
              <a:rPr lang="en-US" sz="698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Top Testbench</a:t>
            </a:r>
            <a:endParaRPr lang="en-US" sz="698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9775"/>
              </a:lnSpc>
            </a:p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rcRect l="16667" t="5556" r="52083" b="11111"/>
          <a:stretch>
            <a:fillRect/>
          </a:stretch>
        </p:blipFill>
        <p:spPr>
          <a:xfrm>
            <a:off x="838200" y="1485900"/>
            <a:ext cx="5408930" cy="81140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3937901"/>
            <a:ext cx="17661075" cy="5320399"/>
          </a:xfrm>
          <a:custGeom>
            <a:avLst/>
            <a:gdLst/>
            <a:ahLst/>
            <a:cxnLst/>
            <a:rect l="l" t="t" r="r" b="b"/>
            <a:pathLst>
              <a:path w="17661075" h="5320399">
                <a:moveTo>
                  <a:pt x="0" y="0"/>
                </a:moveTo>
                <a:lnTo>
                  <a:pt x="17661075" y="0"/>
                </a:lnTo>
                <a:lnTo>
                  <a:pt x="17661075" y="5320399"/>
                </a:lnTo>
                <a:lnTo>
                  <a:pt x="0" y="53203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-104775" y="2680970"/>
            <a:ext cx="7819390" cy="19977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790"/>
              </a:lnSpc>
            </a:pPr>
            <a:r>
              <a:rPr lang="en-US" sz="5565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1-results of normal_test</a:t>
            </a:r>
            <a:endParaRPr lang="en-US" sz="5565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  <a:p>
            <a:pPr algn="ctr">
              <a:lnSpc>
                <a:spcPts val="779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-2052593" y="-270510"/>
            <a:ext cx="10239125" cy="2649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40"/>
              </a:lnSpc>
            </a:pPr>
            <a:r>
              <a:rPr lang="en-US" sz="13600" b="1">
                <a:solidFill>
                  <a:srgbClr val="445710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Results</a:t>
            </a:r>
            <a:endParaRPr lang="en-US" sz="13600" b="1">
              <a:solidFill>
                <a:srgbClr val="445710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169514" y="2347178"/>
            <a:ext cx="8248746" cy="7331073"/>
          </a:xfrm>
          <a:custGeom>
            <a:avLst/>
            <a:gdLst/>
            <a:ahLst/>
            <a:cxnLst/>
            <a:rect l="l" t="t" r="r" b="b"/>
            <a:pathLst>
              <a:path w="8248746" h="7331073">
                <a:moveTo>
                  <a:pt x="0" y="0"/>
                </a:moveTo>
                <a:lnTo>
                  <a:pt x="8248746" y="0"/>
                </a:lnTo>
                <a:lnTo>
                  <a:pt x="8248746" y="7331073"/>
                </a:lnTo>
                <a:lnTo>
                  <a:pt x="0" y="73310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-1631950" y="2242185"/>
            <a:ext cx="10179050" cy="113601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7790"/>
              </a:lnSpc>
            </a:pPr>
            <a:r>
              <a:rPr lang="en-US" sz="5565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2-results of bad_test</a:t>
            </a:r>
            <a:endParaRPr lang="en-US" sz="5565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  <a:p>
            <a:pPr algn="ctr">
              <a:lnSpc>
                <a:spcPts val="779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  <a:p>
            <a:pPr algn="ctr">
              <a:lnSpc>
                <a:spcPts val="779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-2149186" y="-287021"/>
            <a:ext cx="10239125" cy="2649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40"/>
              </a:lnSpc>
            </a:pPr>
            <a:r>
              <a:rPr lang="en-US" sz="13600" b="1">
                <a:solidFill>
                  <a:srgbClr val="445710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Results</a:t>
            </a:r>
            <a:endParaRPr lang="en-US" sz="13600" b="1">
              <a:solidFill>
                <a:srgbClr val="445710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-152400" y="-266700"/>
            <a:ext cx="8240395" cy="217170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19040"/>
              </a:lnSpc>
            </a:pPr>
            <a:r>
              <a:rPr lang="en-US" sz="13600" b="1">
                <a:solidFill>
                  <a:srgbClr val="445710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Coverage </a:t>
            </a:r>
            <a:endParaRPr lang="en-US" sz="8000" b="1">
              <a:solidFill>
                <a:srgbClr val="445710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</p:txBody>
      </p:sp>
      <p:pic>
        <p:nvPicPr>
          <p:cNvPr id="7" name="Picture 6" descr="coverage_repor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3238500"/>
            <a:ext cx="9822815" cy="5368290"/>
          </a:xfrm>
          <a:prstGeom prst="rect">
            <a:avLst/>
          </a:prstGeom>
        </p:spPr>
      </p:pic>
      <p:sp>
        <p:nvSpPr>
          <p:cNvPr id="8" name="TextBox 6"/>
          <p:cNvSpPr txBox="1"/>
          <p:nvPr/>
        </p:nvSpPr>
        <p:spPr>
          <a:xfrm>
            <a:off x="304800" y="2095500"/>
            <a:ext cx="7388860" cy="60261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p>
            <a:pPr algn="ctr">
              <a:lnSpc>
                <a:spcPts val="7790"/>
              </a:lnSpc>
            </a:pPr>
            <a:r>
              <a:rPr lang="en-US" sz="5565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Total</a:t>
            </a:r>
            <a:r>
              <a:rPr lang="en-US" sz="3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 </a:t>
            </a:r>
            <a:r>
              <a:rPr lang="en-US" sz="5565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coverage </a:t>
            </a:r>
            <a:endParaRPr lang="en-US" sz="3600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  <a:p>
            <a:pPr algn="ctr">
              <a:lnSpc>
                <a:spcPts val="7790"/>
              </a:lnSpc>
            </a:pPr>
            <a:r>
              <a:rPr lang="en-US" sz="5565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 </a:t>
            </a:r>
            <a:endParaRPr lang="en-US" sz="5565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  <a:p>
            <a:pPr algn="ctr">
              <a:lnSpc>
                <a:spcPts val="779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  <a:p>
            <a:pPr algn="ctr">
              <a:lnSpc>
                <a:spcPts val="779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  <a:p>
            <a:pPr algn="ctr">
              <a:lnSpc>
                <a:spcPts val="779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972037" y="3568936"/>
            <a:ext cx="14794629" cy="6398677"/>
          </a:xfrm>
          <a:custGeom>
            <a:avLst/>
            <a:gdLst/>
            <a:ahLst/>
            <a:cxnLst/>
            <a:rect l="l" t="t" r="r" b="b"/>
            <a:pathLst>
              <a:path w="14794629" h="6398677">
                <a:moveTo>
                  <a:pt x="0" y="0"/>
                </a:moveTo>
                <a:lnTo>
                  <a:pt x="14794629" y="0"/>
                </a:lnTo>
                <a:lnTo>
                  <a:pt x="14794629" y="6398677"/>
                </a:lnTo>
                <a:lnTo>
                  <a:pt x="0" y="63986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-1095125" y="-342955"/>
            <a:ext cx="10239125" cy="2649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40"/>
              </a:lnSpc>
            </a:pPr>
            <a:r>
              <a:rPr lang="en-US" sz="13600" b="1">
                <a:solidFill>
                  <a:srgbClr val="445710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Coverage </a:t>
            </a:r>
            <a:endParaRPr lang="en-US" sz="13600" b="1">
              <a:solidFill>
                <a:srgbClr val="445710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-1447800" y="2247900"/>
            <a:ext cx="8604885" cy="91694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7790"/>
              </a:lnSpc>
            </a:pPr>
            <a:r>
              <a:rPr lang="en-US" sz="5565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Group coverage </a:t>
            </a:r>
            <a:endParaRPr lang="en-US" sz="5565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  <a:p>
            <a:pPr algn="ctr">
              <a:lnSpc>
                <a:spcPts val="7790"/>
              </a:lnSpc>
            </a:pPr>
            <a:r>
              <a:rPr lang="en-US" sz="5565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 </a:t>
            </a:r>
            <a:endParaRPr lang="en-US" sz="5565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  <a:p>
            <a:pPr algn="ctr">
              <a:lnSpc>
                <a:spcPts val="779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  <a:p>
            <a:pPr algn="ctr">
              <a:lnSpc>
                <a:spcPts val="779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  <a:p>
            <a:pPr algn="ctr">
              <a:lnSpc>
                <a:spcPts val="7790"/>
              </a:lnSpc>
            </a:pPr>
            <a:endParaRPr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8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1856771"/>
            <a:ext cx="11228037" cy="7898969"/>
          </a:xfrm>
          <a:custGeom>
            <a:avLst/>
            <a:gdLst/>
            <a:ahLst/>
            <a:cxnLst/>
            <a:rect l="l" t="t" r="r" b="b"/>
            <a:pathLst>
              <a:path w="11228037" h="7898969">
                <a:moveTo>
                  <a:pt x="0" y="0"/>
                </a:moveTo>
                <a:lnTo>
                  <a:pt x="11228037" y="0"/>
                </a:lnTo>
                <a:lnTo>
                  <a:pt x="11228037" y="7898970"/>
                </a:lnTo>
                <a:lnTo>
                  <a:pt x="0" y="78989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63229" y="-323850"/>
            <a:ext cx="6225540" cy="4798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40"/>
              </a:lnSpc>
            </a:pPr>
            <a:r>
              <a:rPr lang="en-US" sz="13600">
                <a:solidFill>
                  <a:srgbClr val="445710"/>
                </a:solidFill>
                <a:latin typeface="Iran Nastaliq" panose="02020505000000020003"/>
                <a:ea typeface="Iran Nastaliq" panose="02020505000000020003"/>
                <a:cs typeface="Iran Nastaliq" panose="02020505000000020003"/>
                <a:sym typeface="Iran Nastaliq" panose="02020505000000020003"/>
              </a:rPr>
              <a:t>Env Architecture</a:t>
            </a:r>
            <a:endParaRPr lang="en-US" sz="13600">
              <a:solidFill>
                <a:srgbClr val="445710"/>
              </a:solidFill>
              <a:latin typeface="Iran Nastaliq" panose="02020505000000020003"/>
              <a:ea typeface="Iran Nastaliq" panose="02020505000000020003"/>
              <a:cs typeface="Iran Nastaliq" panose="02020505000000020003"/>
              <a:sym typeface="Iran Nastaliq" panose="02020505000000020003"/>
            </a:endParaRPr>
          </a:p>
          <a:p>
            <a:pPr algn="ctr">
              <a:lnSpc>
                <a:spcPts val="1904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27582" y="-135357"/>
            <a:ext cx="8366760" cy="4798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40"/>
              </a:lnSpc>
            </a:pPr>
            <a:r>
              <a:rPr lang="en-US" sz="13600">
                <a:solidFill>
                  <a:srgbClr val="445710"/>
                </a:solidFill>
                <a:latin typeface="Iran Nastaliq" panose="02020505000000020003"/>
                <a:ea typeface="Iran Nastaliq" panose="02020505000000020003"/>
                <a:cs typeface="Iran Nastaliq" panose="02020505000000020003"/>
                <a:sym typeface="Iran Nastaliq" panose="02020505000000020003"/>
              </a:rPr>
              <a:t>Testbench component</a:t>
            </a:r>
            <a:endParaRPr lang="en-US" sz="13600">
              <a:solidFill>
                <a:srgbClr val="445710"/>
              </a:solidFill>
              <a:latin typeface="Iran Nastaliq" panose="02020505000000020003"/>
              <a:ea typeface="Iran Nastaliq" panose="02020505000000020003"/>
              <a:cs typeface="Iran Nastaliq" panose="02020505000000020003"/>
              <a:sym typeface="Iran Nastaliq" panose="02020505000000020003"/>
            </a:endParaRPr>
          </a:p>
          <a:p>
            <a:pPr algn="ctr">
              <a:lnSpc>
                <a:spcPts val="19040"/>
              </a:lnSpc>
            </a:pPr>
          </a:p>
        </p:txBody>
      </p:sp>
      <p:sp>
        <p:nvSpPr>
          <p:cNvPr id="6" name="TextBox 6"/>
          <p:cNvSpPr txBox="1"/>
          <p:nvPr/>
        </p:nvSpPr>
        <p:spPr>
          <a:xfrm>
            <a:off x="440690" y="1905000"/>
            <a:ext cx="5448935" cy="133350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1.I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nterface </a:t>
            </a: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rcRect l="17708" t="6481" r="44792" b="65741"/>
          <a:stretch>
            <a:fillRect/>
          </a:stretch>
        </p:blipFill>
        <p:spPr>
          <a:xfrm>
            <a:off x="228600" y="3238500"/>
            <a:ext cx="14839315" cy="61829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47212" y="2057400"/>
            <a:ext cx="17377308" cy="6972645"/>
          </a:xfrm>
          <a:custGeom>
            <a:avLst/>
            <a:gdLst/>
            <a:ahLst/>
            <a:cxnLst/>
            <a:rect l="l" t="t" r="r" b="b"/>
            <a:pathLst>
              <a:path w="17377308" h="6972645">
                <a:moveTo>
                  <a:pt x="0" y="0"/>
                </a:moveTo>
                <a:lnTo>
                  <a:pt x="17377308" y="0"/>
                </a:lnTo>
                <a:lnTo>
                  <a:pt x="17377308" y="6972645"/>
                </a:lnTo>
                <a:lnTo>
                  <a:pt x="0" y="69726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-685800" y="342900"/>
            <a:ext cx="10642600" cy="117919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2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.ALU Transaction</a:t>
            </a: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29448" y="1561817"/>
            <a:ext cx="8837596" cy="8473045"/>
          </a:xfrm>
          <a:custGeom>
            <a:avLst/>
            <a:gdLst/>
            <a:ahLst/>
            <a:cxnLst/>
            <a:rect l="l" t="t" r="r" b="b"/>
            <a:pathLst>
              <a:path w="8837596" h="8473045">
                <a:moveTo>
                  <a:pt x="0" y="0"/>
                </a:moveTo>
                <a:lnTo>
                  <a:pt x="8837596" y="0"/>
                </a:lnTo>
                <a:lnTo>
                  <a:pt x="8837596" y="8473045"/>
                </a:lnTo>
                <a:lnTo>
                  <a:pt x="0" y="84730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04800" y="114300"/>
            <a:ext cx="5924550" cy="65468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3</a:t>
            </a:r>
            <a:r>
              <a:rPr lang="en-US" sz="7600" b="1">
                <a:solidFill>
                  <a:srgbClr val="445710"/>
                </a:solidFill>
                <a:latin typeface="29LT Azer Medium" panose="00000500000000000000"/>
                <a:ea typeface="29LT Azer Medium" panose="00000500000000000000"/>
                <a:cs typeface="29LT Azer Medium" panose="00000500000000000000"/>
                <a:sym typeface="29LT Azer Medium" panose="00000500000000000000"/>
              </a:rPr>
              <a:t>.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Generator</a:t>
            </a: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04800" y="266700"/>
            <a:ext cx="4299585" cy="130492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4</a:t>
            </a:r>
            <a:r>
              <a:rPr lang="en-US" sz="7600" b="1">
                <a:solidFill>
                  <a:srgbClr val="445710"/>
                </a:solidFill>
                <a:latin typeface="29LT Azer Medium" panose="00000500000000000000"/>
                <a:ea typeface="29LT Azer Medium" panose="00000500000000000000"/>
                <a:cs typeface="29LT Azer Medium" panose="00000500000000000000"/>
                <a:sym typeface="29LT Azer Medium" panose="00000500000000000000"/>
              </a:rPr>
              <a:t>.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Driver</a:t>
            </a: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rcRect l="17188" t="5556" r="52604" b="43519"/>
          <a:stretch>
            <a:fillRect/>
          </a:stretch>
        </p:blipFill>
        <p:spPr>
          <a:xfrm>
            <a:off x="457200" y="1866900"/>
            <a:ext cx="7738110" cy="73380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rcRect l="16495" t="6597" r="28866" b="7407"/>
          <a:stretch>
            <a:fillRect/>
          </a:stretch>
        </p:blipFill>
        <p:spPr>
          <a:xfrm>
            <a:off x="8458200" y="1866900"/>
            <a:ext cx="8263890" cy="72409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 Box 6"/>
          <p:cNvSpPr txBox="1"/>
          <p:nvPr/>
        </p:nvSpPr>
        <p:spPr>
          <a:xfrm>
            <a:off x="0" y="38100"/>
            <a:ext cx="5522595" cy="12592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5.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Monitor</a:t>
            </a:r>
            <a:endParaRPr lang="en-US" sz="7600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  <a:endParaRPr lang="en-US" sz="7600" b="1">
              <a:solidFill>
                <a:srgbClr val="445710"/>
              </a:solidFill>
              <a:latin typeface="Times New Roman" panose="02020603050405020304" charset="0"/>
              <a:ea typeface="29LT Azer Medium" panose="00000500000000000000"/>
              <a:cs typeface="Times New Roman" panose="02020603050405020304" charset="0"/>
              <a:sym typeface="29LT Azer Medium" panose="0000050000000000000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rcRect l="17188" t="6481" r="47917" b="25926"/>
          <a:stretch>
            <a:fillRect/>
          </a:stretch>
        </p:blipFill>
        <p:spPr>
          <a:xfrm>
            <a:off x="685800" y="1562100"/>
            <a:ext cx="7118350" cy="77558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1293887" y="20574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 Box 6"/>
          <p:cNvSpPr txBox="1"/>
          <p:nvPr/>
        </p:nvSpPr>
        <p:spPr>
          <a:xfrm>
            <a:off x="0" y="38100"/>
            <a:ext cx="7863205" cy="13036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6</a:t>
            </a:r>
            <a:r>
              <a:rPr lang="en-US" sz="7600" b="1">
                <a:solidFill>
                  <a:srgbClr val="445710"/>
                </a:solidFill>
                <a:latin typeface="29LT Azer Medium" panose="00000500000000000000"/>
                <a:ea typeface="29LT Azer Medium" panose="00000500000000000000"/>
                <a:cs typeface="29LT Azer Medium" panose="00000500000000000000"/>
                <a:sym typeface="29LT Azer Medium" panose="00000500000000000000"/>
              </a:rPr>
              <a:t>.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Scoreboard</a:t>
            </a: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rcRect l="17188" t="6481" r="35417" b="12037"/>
          <a:stretch>
            <a:fillRect/>
          </a:stretch>
        </p:blipFill>
        <p:spPr>
          <a:xfrm>
            <a:off x="9906000" y="1638300"/>
            <a:ext cx="6934200" cy="6705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rcRect l="17188" t="6582" r="58854" b="74074"/>
          <a:stretch>
            <a:fillRect/>
          </a:stretch>
        </p:blipFill>
        <p:spPr>
          <a:xfrm>
            <a:off x="228600" y="2342515"/>
            <a:ext cx="8974455" cy="40767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1277377" y="2171700"/>
            <a:ext cx="6994113" cy="8229600"/>
          </a:xfrm>
          <a:custGeom>
            <a:avLst/>
            <a:gdLst/>
            <a:ahLst/>
            <a:cxnLst/>
            <a:rect l="l" t="t" r="r" b="b"/>
            <a:pathLst>
              <a:path w="6994113" h="8229600">
                <a:moveTo>
                  <a:pt x="0" y="0"/>
                </a:moveTo>
                <a:lnTo>
                  <a:pt x="6994113" y="0"/>
                </a:lnTo>
                <a:lnTo>
                  <a:pt x="69941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9499" y="6172200"/>
            <a:ext cx="4077393" cy="4114800"/>
          </a:xfrm>
          <a:custGeom>
            <a:avLst/>
            <a:gdLst/>
            <a:ahLst/>
            <a:cxnLst/>
            <a:rect l="l" t="t" r="r" b="b"/>
            <a:pathLst>
              <a:path w="4077393" h="4114800">
                <a:moveTo>
                  <a:pt x="0" y="0"/>
                </a:moveTo>
                <a:lnTo>
                  <a:pt x="4077393" y="0"/>
                </a:lnTo>
                <a:lnTo>
                  <a:pt x="40773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-369570" y="168910"/>
            <a:ext cx="6269355" cy="117157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10640"/>
              </a:lnSpc>
            </a:pP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7</a:t>
            </a:r>
            <a:r>
              <a:rPr lang="en-US" sz="7600" b="1">
                <a:solidFill>
                  <a:srgbClr val="445710"/>
                </a:solidFill>
                <a:latin typeface="29LT Azer Medium" panose="00000500000000000000"/>
                <a:ea typeface="29LT Azer Medium" panose="00000500000000000000"/>
                <a:cs typeface="29LT Azer Medium" panose="00000500000000000000"/>
                <a:sym typeface="29LT Azer Medium" panose="00000500000000000000"/>
              </a:rPr>
              <a:t>.</a:t>
            </a:r>
            <a:r>
              <a:rPr lang="en-US" sz="7600" b="1">
                <a:solidFill>
                  <a:srgbClr val="445710"/>
                </a:solidFill>
                <a:latin typeface="Times New Roman" panose="02020603050405020304" charset="0"/>
                <a:ea typeface="29LT Azer Medium" panose="00000500000000000000"/>
                <a:cs typeface="Times New Roman" panose="02020603050405020304" charset="0"/>
                <a:sym typeface="29LT Azer Medium" panose="00000500000000000000"/>
              </a:rPr>
              <a:t>Assertions</a:t>
            </a:r>
            <a:endParaRPr lang="en-US" sz="7600" b="1">
              <a:solidFill>
                <a:srgbClr val="445710"/>
              </a:solidFill>
              <a:latin typeface="29LT Azer Medium" panose="00000500000000000000"/>
              <a:ea typeface="29LT Azer Medium" panose="00000500000000000000"/>
              <a:cs typeface="29LT Azer Medium" panose="00000500000000000000"/>
              <a:sym typeface="29LT Azer Medium" panose="00000500000000000000"/>
            </a:endParaRPr>
          </a:p>
          <a:p>
            <a:pPr algn="ctr">
              <a:lnSpc>
                <a:spcPts val="10640"/>
              </a:lnSpc>
            </a:p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rcRect l="17188" t="6481" r="39800" b="26852"/>
          <a:stretch>
            <a:fillRect/>
          </a:stretch>
        </p:blipFill>
        <p:spPr>
          <a:xfrm>
            <a:off x="228600" y="2019300"/>
            <a:ext cx="5116830" cy="70256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rcRect l="18229" t="12963" r="41146" b="25000"/>
          <a:stretch>
            <a:fillRect/>
          </a:stretch>
        </p:blipFill>
        <p:spPr>
          <a:xfrm>
            <a:off x="5943600" y="2019300"/>
            <a:ext cx="5055870" cy="696849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rcRect l="17708" t="17593" r="42188" b="38889"/>
          <a:stretch>
            <a:fillRect/>
          </a:stretch>
        </p:blipFill>
        <p:spPr>
          <a:xfrm>
            <a:off x="11811000" y="1943100"/>
            <a:ext cx="5071110" cy="70891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403</Words>
  <Application>WPS Presentation</Application>
  <PresentationFormat>On-screen Show (4:3)</PresentationFormat>
  <Paragraphs>79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SimSun</vt:lpstr>
      <vt:lpstr>Wingdings</vt:lpstr>
      <vt:lpstr>Iran Nastaliq</vt:lpstr>
      <vt:lpstr>Times New Roman</vt:lpstr>
      <vt:lpstr>29LT Azer Medium</vt:lpstr>
      <vt:lpstr>Segoe Print</vt:lpstr>
      <vt:lpstr>29LT Azer</vt:lpstr>
      <vt:lpstr>Times New Roman Bold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 Verification with SV</dc:title>
  <dc:creator/>
  <cp:lastModifiedBy>Dola</cp:lastModifiedBy>
  <cp:revision>10</cp:revision>
  <dcterms:created xsi:type="dcterms:W3CDTF">2006-08-16T00:00:00Z</dcterms:created>
  <dcterms:modified xsi:type="dcterms:W3CDTF">2025-02-19T22:07:12Z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5D62A37C77574BD0815AAE02F94D447B_12</vt:lpwstr>
  </property>
  <property fmtid="{D5CDD505-2E9C-101B-9397-08002B2CF9AE}" pid="3" name="KSOProductBuildVer">
    <vt:lpwstr>1033-12.2.0.19805</vt:lpwstr>
  </property>
</Properties>
</file>

<file path=docProps/thumbnail.jpeg>
</file>